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342" r:id="rId5"/>
    <p:sldId id="351" r:id="rId6"/>
    <p:sldId id="354" r:id="rId7"/>
    <p:sldId id="361" r:id="rId8"/>
    <p:sldId id="360" r:id="rId9"/>
    <p:sldId id="362" r:id="rId10"/>
    <p:sldId id="365" r:id="rId11"/>
    <p:sldId id="348" r:id="rId12"/>
    <p:sldId id="366" r:id="rId13"/>
    <p:sldId id="344" r:id="rId14"/>
    <p:sldId id="358" r:id="rId15"/>
    <p:sldId id="352" r:id="rId16"/>
    <p:sldId id="367" r:id="rId17"/>
    <p:sldId id="359" r:id="rId18"/>
    <p:sldId id="345" r:id="rId19"/>
    <p:sldId id="363" r:id="rId20"/>
    <p:sldId id="368" r:id="rId21"/>
    <p:sldId id="35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5646"/>
  </p:normalViewPr>
  <p:slideViewPr>
    <p:cSldViewPr snapToGrid="0" snapToObjects="1" showGuides="1">
      <p:cViewPr varScale="1">
        <p:scale>
          <a:sx n="111" d="100"/>
          <a:sy n="111" d="100"/>
        </p:scale>
        <p:origin x="492"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5/7/2024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Özel Düzen">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tr-TR"/>
              <a:t>Asıl metin stillerini düzenlemek için tıklayın</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tr-TR"/>
              <a:t>Asıl başlık stilini düzenlemek için tıklayın</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tr-TR"/>
              <a:t>Asıl metin stillerini düzenlemek için tıklayın</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tr-TR"/>
              <a:t>Asıl metin stillerini düzenlemek için tıklayın</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tr-TR"/>
              <a:t>Asıl metin stillerini düzenlemek için tıklayın</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tr-TR"/>
              <a:t>Asıl başlık stilini düzenlemek için tıklayın</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tr-TR"/>
              <a:t>Asıl metin stillerini düzenlemek için tıklayın</a:t>
            </a:r>
          </a:p>
          <a:p>
            <a:pPr lvl="1"/>
            <a:r>
              <a:rPr lang="tr-TR"/>
              <a:t>İkinci düzey</a:t>
            </a:r>
          </a:p>
          <a:p>
            <a:pPr lvl="2"/>
            <a:r>
              <a:rPr lang="tr-TR"/>
              <a:t>Üçüncü düzey</a:t>
            </a:r>
          </a:p>
          <a:p>
            <a:pPr lvl="3"/>
            <a:r>
              <a:rPr lang="tr-TR"/>
              <a:t>Dördüncü düzey</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tr-TR"/>
              <a:t>Asıl metin stillerini düzenlemek için tıklayın</a:t>
            </a:r>
          </a:p>
          <a:p>
            <a:pPr lvl="1"/>
            <a:r>
              <a:rPr lang="tr-TR"/>
              <a:t>İkinci düzey</a:t>
            </a:r>
          </a:p>
          <a:p>
            <a:pPr lvl="2"/>
            <a:r>
              <a:rPr lang="tr-TR"/>
              <a:t>Üçüncü düzey</a:t>
            </a:r>
          </a:p>
          <a:p>
            <a:pPr lvl="3"/>
            <a:r>
              <a:rPr lang="tr-TR"/>
              <a:t>Dördüncü düzey</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şlık ve İçerik">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tr-TR"/>
              <a:t>Asıl başlık stilini düzenlemek için tıklayın</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tr-TR"/>
              <a:t>Asıl başlık stilini düzenlemek için tıklayın</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tr-TR"/>
              <a:t>Asıl başlık stilini düzenlemek için tıklayın</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tr-TR"/>
              <a:t>Asıl başlık stilini düzenlemek için tıklayın</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tr-TR"/>
              <a:t>Resim eklemek için simgeye tıklayın</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tr-TR"/>
              <a:t>Asıl metin stillerini düzenlemek için tıklayın</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tr-TR"/>
              <a:t>Asıl başlık stilini düzenlemek için tıklayın</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0" y="1569632"/>
            <a:ext cx="12191998" cy="1323440"/>
          </a:xfrm>
        </p:spPr>
        <p:txBody>
          <a:bodyPr/>
          <a:lstStyle/>
          <a:p>
            <a:r>
              <a:rPr lang="tr-TR" dirty="0"/>
              <a:t>MACHINE LEARNING</a:t>
            </a:r>
            <a:endParaRPr lang="en-US" dirty="0"/>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tr-TR" dirty="0"/>
              <a:t>House Price Prediction</a:t>
            </a:r>
            <a:endParaRPr lang="en-US"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tr-TR" dirty="0"/>
              <a:t> Burak Doğanay</a:t>
            </a:r>
            <a:endParaRPr lang="en-US"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p:txBody>
          <a:bodyPr/>
          <a:lstStyle/>
          <a:p>
            <a:r>
              <a:rPr lang="tr-TR" dirty="0"/>
              <a:t>House Price Prediction</a:t>
            </a:r>
            <a:endParaRPr lang="en-US" dirty="0"/>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23" name="Title 2">
            <a:extLst>
              <a:ext uri="{FF2B5EF4-FFF2-40B4-BE49-F238E27FC236}">
                <a16:creationId xmlns:a16="http://schemas.microsoft.com/office/drawing/2014/main" id="{2C28CF28-814B-2822-ADF1-139420A3C63A}"/>
              </a:ext>
            </a:extLst>
          </p:cNvPr>
          <p:cNvSpPr>
            <a:spLocks noGrp="1"/>
          </p:cNvSpPr>
          <p:nvPr>
            <p:ph type="title"/>
          </p:nvPr>
        </p:nvSpPr>
        <p:spPr>
          <a:xfrm>
            <a:off x="838199" y="246103"/>
            <a:ext cx="10515601" cy="1325563"/>
          </a:xfrm>
        </p:spPr>
        <p:txBody>
          <a:bodyPr/>
          <a:lstStyle/>
          <a:p>
            <a:r>
              <a:rPr lang="tr-TR" dirty="0"/>
              <a:t>Results of Linear Regression</a:t>
            </a:r>
            <a:endParaRPr lang="en-US" dirty="0"/>
          </a:p>
        </p:txBody>
      </p:sp>
      <p:sp>
        <p:nvSpPr>
          <p:cNvPr id="25" name="Metin Yer Tutucusu 9">
            <a:extLst>
              <a:ext uri="{FF2B5EF4-FFF2-40B4-BE49-F238E27FC236}">
                <a16:creationId xmlns:a16="http://schemas.microsoft.com/office/drawing/2014/main" id="{7AA7CFD9-1E5A-4287-0EC0-1C9C8ACB12A6}"/>
              </a:ext>
            </a:extLst>
          </p:cNvPr>
          <p:cNvSpPr txBox="1">
            <a:spLocks/>
          </p:cNvSpPr>
          <p:nvPr/>
        </p:nvSpPr>
        <p:spPr>
          <a:xfrm>
            <a:off x="7842203" y="1514085"/>
            <a:ext cx="3911982" cy="5233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              Distplot</a:t>
            </a:r>
            <a:endParaRPr lang="en-US" dirty="0"/>
          </a:p>
        </p:txBody>
      </p:sp>
      <p:pic>
        <p:nvPicPr>
          <p:cNvPr id="26" name="Picture 4">
            <a:extLst>
              <a:ext uri="{FF2B5EF4-FFF2-40B4-BE49-F238E27FC236}">
                <a16:creationId xmlns:a16="http://schemas.microsoft.com/office/drawing/2014/main" id="{158CF98A-B786-6D6C-DA05-A844402F3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6753" y="2151269"/>
            <a:ext cx="4331900" cy="23472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179D1AC5-0DA3-04A7-4EC3-591BA89C3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13" y="2151270"/>
            <a:ext cx="4101143" cy="2308225"/>
          </a:xfrm>
          <a:prstGeom prst="rect">
            <a:avLst/>
          </a:prstGeom>
          <a:noFill/>
          <a:extLst>
            <a:ext uri="{909E8E84-426E-40DD-AFC4-6F175D3DCCD1}">
              <a14:hiddenFill xmlns:a14="http://schemas.microsoft.com/office/drawing/2010/main">
                <a:solidFill>
                  <a:srgbClr val="FFFFFF"/>
                </a:solidFill>
              </a14:hiddenFill>
            </a:ext>
          </a:extLst>
        </p:spPr>
      </p:pic>
      <p:sp>
        <p:nvSpPr>
          <p:cNvPr id="28" name="Metin Yer Tutucusu 9">
            <a:extLst>
              <a:ext uri="{FF2B5EF4-FFF2-40B4-BE49-F238E27FC236}">
                <a16:creationId xmlns:a16="http://schemas.microsoft.com/office/drawing/2014/main" id="{0EEE85E3-DA57-3A65-2A9C-6807F99B31AE}"/>
              </a:ext>
            </a:extLst>
          </p:cNvPr>
          <p:cNvSpPr txBox="1">
            <a:spLocks/>
          </p:cNvSpPr>
          <p:nvPr/>
        </p:nvSpPr>
        <p:spPr>
          <a:xfrm>
            <a:off x="437814" y="1514085"/>
            <a:ext cx="3911982" cy="5233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       Scatter Plots</a:t>
            </a:r>
            <a:endParaRPr lang="en-US" dirty="0"/>
          </a:p>
        </p:txBody>
      </p:sp>
      <p:pic>
        <p:nvPicPr>
          <p:cNvPr id="29" name="Resim 28">
            <a:extLst>
              <a:ext uri="{FF2B5EF4-FFF2-40B4-BE49-F238E27FC236}">
                <a16:creationId xmlns:a16="http://schemas.microsoft.com/office/drawing/2014/main" id="{216A5480-1CD0-6CAA-26B5-D63253B97E42}"/>
              </a:ext>
            </a:extLst>
          </p:cNvPr>
          <p:cNvPicPr>
            <a:picLocks noChangeAspect="1"/>
          </p:cNvPicPr>
          <p:nvPr/>
        </p:nvPicPr>
        <p:blipFill>
          <a:blip r:embed="rId4"/>
          <a:stretch>
            <a:fillRect/>
          </a:stretch>
        </p:blipFill>
        <p:spPr>
          <a:xfrm>
            <a:off x="4451207" y="5039099"/>
            <a:ext cx="2995546" cy="993203"/>
          </a:xfrm>
          <a:prstGeom prst="rect">
            <a:avLst/>
          </a:prstGeom>
        </p:spPr>
      </p:pic>
    </p:spTree>
    <p:extLst>
      <p:ext uri="{BB962C8B-B14F-4D97-AF65-F5344CB8AC3E}">
        <p14:creationId xmlns:p14="http://schemas.microsoft.com/office/powerpoint/2010/main" val="399927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p:txBody>
          <a:bodyPr/>
          <a:lstStyle/>
          <a:p>
            <a:r>
              <a:rPr lang="tr-TR" dirty="0"/>
              <a:t>House Price Prediction</a:t>
            </a:r>
            <a:endParaRPr lang="en-US" dirty="0"/>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11</a:t>
            </a:fld>
            <a:endParaRPr lang="en-US" dirty="0"/>
          </a:p>
        </p:txBody>
      </p:sp>
      <p:sp>
        <p:nvSpPr>
          <p:cNvPr id="23" name="Title 2">
            <a:extLst>
              <a:ext uri="{FF2B5EF4-FFF2-40B4-BE49-F238E27FC236}">
                <a16:creationId xmlns:a16="http://schemas.microsoft.com/office/drawing/2014/main" id="{2C28CF28-814B-2822-ADF1-139420A3C63A}"/>
              </a:ext>
            </a:extLst>
          </p:cNvPr>
          <p:cNvSpPr>
            <a:spLocks noGrp="1"/>
          </p:cNvSpPr>
          <p:nvPr>
            <p:ph type="title"/>
          </p:nvPr>
        </p:nvSpPr>
        <p:spPr>
          <a:xfrm>
            <a:off x="838199" y="246103"/>
            <a:ext cx="10515601" cy="1325563"/>
          </a:xfrm>
        </p:spPr>
        <p:txBody>
          <a:bodyPr/>
          <a:lstStyle/>
          <a:p>
            <a:r>
              <a:rPr lang="tr-TR" dirty="0"/>
              <a:t>Results of Decision Tree Regression</a:t>
            </a:r>
            <a:endParaRPr lang="en-US" dirty="0"/>
          </a:p>
        </p:txBody>
      </p:sp>
      <p:sp>
        <p:nvSpPr>
          <p:cNvPr id="25" name="Metin Yer Tutucusu 9">
            <a:extLst>
              <a:ext uri="{FF2B5EF4-FFF2-40B4-BE49-F238E27FC236}">
                <a16:creationId xmlns:a16="http://schemas.microsoft.com/office/drawing/2014/main" id="{7AA7CFD9-1E5A-4287-0EC0-1C9C8ACB12A6}"/>
              </a:ext>
            </a:extLst>
          </p:cNvPr>
          <p:cNvSpPr txBox="1">
            <a:spLocks/>
          </p:cNvSpPr>
          <p:nvPr/>
        </p:nvSpPr>
        <p:spPr>
          <a:xfrm>
            <a:off x="7441818" y="1310008"/>
            <a:ext cx="3911982" cy="5233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              Distplot</a:t>
            </a:r>
            <a:endParaRPr lang="en-US" dirty="0"/>
          </a:p>
        </p:txBody>
      </p:sp>
      <p:sp>
        <p:nvSpPr>
          <p:cNvPr id="28" name="Metin Yer Tutucusu 9">
            <a:extLst>
              <a:ext uri="{FF2B5EF4-FFF2-40B4-BE49-F238E27FC236}">
                <a16:creationId xmlns:a16="http://schemas.microsoft.com/office/drawing/2014/main" id="{0EEE85E3-DA57-3A65-2A9C-6807F99B31AE}"/>
              </a:ext>
            </a:extLst>
          </p:cNvPr>
          <p:cNvSpPr txBox="1">
            <a:spLocks/>
          </p:cNvSpPr>
          <p:nvPr/>
        </p:nvSpPr>
        <p:spPr>
          <a:xfrm>
            <a:off x="627595" y="1310008"/>
            <a:ext cx="3911982" cy="5233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       Scatter Plots</a:t>
            </a:r>
            <a:endParaRPr lang="en-US" dirty="0"/>
          </a:p>
        </p:txBody>
      </p:sp>
      <p:pic>
        <p:nvPicPr>
          <p:cNvPr id="3" name="Picture 2">
            <a:extLst>
              <a:ext uri="{FF2B5EF4-FFF2-40B4-BE49-F238E27FC236}">
                <a16:creationId xmlns:a16="http://schemas.microsoft.com/office/drawing/2014/main" id="{5FEEA099-39AD-4E4E-36D4-3E73F3CE16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13" y="2014268"/>
            <a:ext cx="4244795" cy="234553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5D561FA6-844D-4077-2754-C161C561D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024" y="2014267"/>
            <a:ext cx="4425350" cy="2345532"/>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9D67781F-EC6A-3AE1-6018-11F10358E326}"/>
              </a:ext>
            </a:extLst>
          </p:cNvPr>
          <p:cNvPicPr>
            <a:picLocks noChangeAspect="1"/>
          </p:cNvPicPr>
          <p:nvPr/>
        </p:nvPicPr>
        <p:blipFill>
          <a:blip r:embed="rId4"/>
          <a:stretch>
            <a:fillRect/>
          </a:stretch>
        </p:blipFill>
        <p:spPr>
          <a:xfrm>
            <a:off x="4539577" y="4802400"/>
            <a:ext cx="2715238" cy="998307"/>
          </a:xfrm>
          <a:prstGeom prst="rect">
            <a:avLst/>
          </a:prstGeom>
        </p:spPr>
      </p:pic>
    </p:spTree>
    <p:extLst>
      <p:ext uri="{BB962C8B-B14F-4D97-AF65-F5344CB8AC3E}">
        <p14:creationId xmlns:p14="http://schemas.microsoft.com/office/powerpoint/2010/main" val="1909694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tr-TR" dirty="0" err="1"/>
              <a:t>Underfitting</a:t>
            </a:r>
            <a:r>
              <a:rPr lang="tr-TR" dirty="0"/>
              <a:t>-</a:t>
            </a:r>
            <a:r>
              <a:rPr lang="tr-TR" dirty="0" err="1"/>
              <a:t>Balanced</a:t>
            </a:r>
            <a:r>
              <a:rPr lang="tr-TR" dirty="0"/>
              <a:t>-Overfitting</a:t>
            </a:r>
            <a:endParaRPr lang="en-US"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p:txBody>
          <a:bodyPr/>
          <a:lstStyle/>
          <a:p>
            <a:r>
              <a:rPr lang="tr-TR" dirty="0"/>
              <a:t>I</a:t>
            </a:r>
            <a:endParaRPr lang="en-US" dirty="0"/>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557437" y="3429000"/>
            <a:ext cx="2522391" cy="1721355"/>
          </a:xfrm>
        </p:spPr>
        <p:txBody>
          <a:bodyPr/>
          <a:lstStyle/>
          <a:p>
            <a:r>
              <a:rPr lang="tr-TR" dirty="0" err="1"/>
              <a:t>Low</a:t>
            </a:r>
            <a:r>
              <a:rPr lang="tr-TR" dirty="0"/>
              <a:t> </a:t>
            </a:r>
            <a:r>
              <a:rPr lang="tr-TR" dirty="0" err="1"/>
              <a:t>variance</a:t>
            </a:r>
            <a:r>
              <a:rPr lang="tr-TR" dirty="0"/>
              <a:t> </a:t>
            </a:r>
            <a:r>
              <a:rPr lang="tr-TR" dirty="0" err="1"/>
              <a:t>score</a:t>
            </a:r>
            <a:endParaRPr lang="en-US" dirty="0"/>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800601" y="3431407"/>
            <a:ext cx="2587137" cy="1721355"/>
          </a:xfrm>
        </p:spPr>
        <p:txBody>
          <a:bodyPr/>
          <a:lstStyle/>
          <a:p>
            <a:r>
              <a:rPr lang="tr-TR" dirty="0" err="1"/>
              <a:t>Good</a:t>
            </a:r>
            <a:r>
              <a:rPr lang="tr-TR" dirty="0"/>
              <a:t> </a:t>
            </a:r>
            <a:r>
              <a:rPr lang="tr-TR" dirty="0" err="1"/>
              <a:t>variance</a:t>
            </a:r>
            <a:r>
              <a:rPr lang="tr-TR" dirty="0"/>
              <a:t> </a:t>
            </a:r>
            <a:r>
              <a:rPr lang="tr-TR" dirty="0" err="1"/>
              <a:t>score</a:t>
            </a:r>
            <a:endParaRPr lang="en-US" dirty="0"/>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108511" y="3416875"/>
            <a:ext cx="2587137" cy="1721355"/>
          </a:xfrm>
        </p:spPr>
        <p:txBody>
          <a:bodyPr/>
          <a:lstStyle/>
          <a:p>
            <a:r>
              <a:rPr lang="tr-TR" dirty="0"/>
              <a:t>High </a:t>
            </a:r>
            <a:r>
              <a:rPr lang="tr-TR" dirty="0" err="1"/>
              <a:t>variance</a:t>
            </a:r>
            <a:r>
              <a:rPr lang="tr-TR" dirty="0"/>
              <a:t> </a:t>
            </a:r>
            <a:r>
              <a:rPr lang="tr-TR" dirty="0" err="1"/>
              <a:t>score</a:t>
            </a:r>
            <a:endParaRPr lang="en-US" dirty="0"/>
          </a:p>
        </p:txBody>
      </p:sp>
      <p:sp>
        <p:nvSpPr>
          <p:cNvPr id="10" name="Footer Placeholder 9">
            <a:extLst>
              <a:ext uri="{FF2B5EF4-FFF2-40B4-BE49-F238E27FC236}">
                <a16:creationId xmlns:a16="http://schemas.microsoft.com/office/drawing/2014/main" id="{DD2A3633-9718-8A40-B15C-581BB873165D}"/>
              </a:ext>
            </a:extLst>
          </p:cNvPr>
          <p:cNvSpPr>
            <a:spLocks noGrp="1"/>
          </p:cNvSpPr>
          <p:nvPr>
            <p:ph type="ftr" sz="quarter" idx="11"/>
          </p:nvPr>
        </p:nvSpPr>
        <p:spPr/>
        <p:txBody>
          <a:bodyPr/>
          <a:lstStyle/>
          <a:p>
            <a:r>
              <a:rPr lang="tr-TR" dirty="0"/>
              <a:t>House Price Prediction</a:t>
            </a:r>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12</a:t>
            </a:fld>
            <a:endParaRPr lang="en-US" dirty="0"/>
          </a:p>
        </p:txBody>
      </p:sp>
      <p:pic>
        <p:nvPicPr>
          <p:cNvPr id="5" name="Resim 4" descr="çizgi, yazı tipi, öykü gelişim çizgisi; kumpas; grafiğini çıkarma, ekran görüntüsü içeren bir resim&#10;&#10;Açıklama otomatik olarak oluşturuldu">
            <a:extLst>
              <a:ext uri="{FF2B5EF4-FFF2-40B4-BE49-F238E27FC236}">
                <a16:creationId xmlns:a16="http://schemas.microsoft.com/office/drawing/2014/main" id="{27FA92C4-49A8-733A-4CBB-93B651857CB0}"/>
              </a:ext>
            </a:extLst>
          </p:cNvPr>
          <p:cNvPicPr>
            <a:picLocks noChangeAspect="1"/>
          </p:cNvPicPr>
          <p:nvPr/>
        </p:nvPicPr>
        <p:blipFill>
          <a:blip r:embed="rId3"/>
          <a:stretch>
            <a:fillRect/>
          </a:stretch>
        </p:blipFill>
        <p:spPr>
          <a:xfrm>
            <a:off x="1236770" y="1371600"/>
            <a:ext cx="9475748" cy="2057400"/>
          </a:xfrm>
          <a:prstGeom prst="rect">
            <a:avLst/>
          </a:prstGeom>
        </p:spPr>
      </p:pic>
      <p:cxnSp>
        <p:nvCxnSpPr>
          <p:cNvPr id="6" name="Straight Connector 7">
            <a:extLst>
              <a:ext uri="{FF2B5EF4-FFF2-40B4-BE49-F238E27FC236}">
                <a16:creationId xmlns:a16="http://schemas.microsoft.com/office/drawing/2014/main" id="{4A3D2F6A-D8E4-91A1-EC76-83960056E11B}"/>
              </a:ext>
              <a:ext uri="{C183D7F6-B498-43B3-948B-1728B52AA6E4}">
                <adec:decorative xmlns:adec="http://schemas.microsoft.com/office/drawing/2017/decorative" val="1"/>
              </a:ext>
            </a:extLst>
          </p:cNvPr>
          <p:cNvCxnSpPr>
            <a:cxnSpLocks/>
          </p:cNvCxnSpPr>
          <p:nvPr/>
        </p:nvCxnSpPr>
        <p:spPr>
          <a:xfrm>
            <a:off x="1147313" y="1371600"/>
            <a:ext cx="9911751" cy="6298"/>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4182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p:txBody>
          <a:bodyPr/>
          <a:lstStyle/>
          <a:p>
            <a:r>
              <a:rPr lang="tr-TR" dirty="0"/>
              <a:t>How </a:t>
            </a:r>
            <a:r>
              <a:rPr lang="tr-TR" dirty="0" err="1"/>
              <a:t>we</a:t>
            </a:r>
            <a:r>
              <a:rPr lang="tr-TR" dirty="0"/>
              <a:t> </a:t>
            </a:r>
            <a:r>
              <a:rPr lang="tr-TR" dirty="0" err="1"/>
              <a:t>fixed</a:t>
            </a:r>
            <a:r>
              <a:rPr lang="tr-TR" dirty="0"/>
              <a:t> </a:t>
            </a:r>
            <a:r>
              <a:rPr lang="tr-TR" dirty="0" err="1"/>
              <a:t>overfitting</a:t>
            </a:r>
            <a:r>
              <a:rPr lang="tr-TR" dirty="0"/>
              <a:t>?</a:t>
            </a:r>
            <a:endParaRPr lang="en-US" dirty="0"/>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p:txBody>
          <a:bodyPr/>
          <a:lstStyle/>
          <a:p>
            <a:r>
              <a:rPr lang="tr-TR" dirty="0"/>
              <a:t>House Price Prediction</a:t>
            </a:r>
            <a:endParaRPr lang="en-US" dirty="0"/>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a:lstStyle/>
          <a:p>
            <a:fld id="{FE024F78-56A6-7740-B68D-8D4D026EDF3F}" type="slidenum">
              <a:rPr lang="en-US" smtClean="0"/>
              <a:pPr/>
              <a:t>13</a:t>
            </a:fld>
            <a:endParaRPr lang="en-US" dirty="0"/>
          </a:p>
        </p:txBody>
      </p:sp>
      <p:sp>
        <p:nvSpPr>
          <p:cNvPr id="4" name="Metin kutusu 3">
            <a:extLst>
              <a:ext uri="{FF2B5EF4-FFF2-40B4-BE49-F238E27FC236}">
                <a16:creationId xmlns:a16="http://schemas.microsoft.com/office/drawing/2014/main" id="{405EFA2D-B59C-4CD6-6F36-B59F3A5D7277}"/>
              </a:ext>
            </a:extLst>
          </p:cNvPr>
          <p:cNvSpPr txBox="1"/>
          <p:nvPr/>
        </p:nvSpPr>
        <p:spPr>
          <a:xfrm>
            <a:off x="1509204" y="1606858"/>
            <a:ext cx="8646850" cy="923330"/>
          </a:xfrm>
          <a:prstGeom prst="rect">
            <a:avLst/>
          </a:prstGeom>
          <a:noFill/>
        </p:spPr>
        <p:txBody>
          <a:bodyPr wrap="square" rtlCol="0">
            <a:spAutoFit/>
          </a:bodyPr>
          <a:lstStyle/>
          <a:p>
            <a:r>
              <a:rPr lang="tr-TR" dirty="0" err="1">
                <a:solidFill>
                  <a:schemeClr val="accent3"/>
                </a:solidFill>
              </a:rPr>
              <a:t>Pruning</a:t>
            </a:r>
            <a:r>
              <a:rPr lang="tr-TR" dirty="0">
                <a:solidFill>
                  <a:schemeClr val="accent3"/>
                </a:solidFill>
              </a:rPr>
              <a:t> </a:t>
            </a:r>
            <a:r>
              <a:rPr lang="tr-TR" dirty="0" err="1">
                <a:solidFill>
                  <a:schemeClr val="accent3"/>
                </a:solidFill>
              </a:rPr>
              <a:t>with</a:t>
            </a:r>
            <a:r>
              <a:rPr lang="tr-TR" dirty="0">
                <a:solidFill>
                  <a:schemeClr val="accent3"/>
                </a:solidFill>
              </a:rPr>
              <a:t> (</a:t>
            </a:r>
            <a:r>
              <a:rPr lang="tr-TR" dirty="0" err="1">
                <a:solidFill>
                  <a:schemeClr val="accent3"/>
                </a:solidFill>
              </a:rPr>
              <a:t>ccp_alpha</a:t>
            </a:r>
            <a:r>
              <a:rPr lang="tr-TR" dirty="0">
                <a:solidFill>
                  <a:schemeClr val="accent3"/>
                </a:solidFill>
              </a:rPr>
              <a:t>):</a:t>
            </a:r>
            <a:r>
              <a:rPr lang="tr-TR" dirty="0">
                <a:solidFill>
                  <a:schemeClr val="bg1"/>
                </a:solidFill>
              </a:rPr>
              <a:t>T</a:t>
            </a:r>
            <a:r>
              <a:rPr lang="en-US" dirty="0">
                <a:solidFill>
                  <a:schemeClr val="bg1"/>
                </a:solidFill>
              </a:rPr>
              <a:t>he cost-complexity pruning parameter (</a:t>
            </a:r>
            <a:r>
              <a:rPr lang="en-US" dirty="0" err="1">
                <a:solidFill>
                  <a:schemeClr val="bg1"/>
                </a:solidFill>
              </a:rPr>
              <a:t>ccp_alpha</a:t>
            </a:r>
            <a:r>
              <a:rPr lang="en-US" dirty="0">
                <a:solidFill>
                  <a:schemeClr val="bg1"/>
                </a:solidFill>
              </a:rPr>
              <a:t>) control</a:t>
            </a:r>
            <a:r>
              <a:rPr lang="tr-TR" dirty="0" err="1">
                <a:solidFill>
                  <a:schemeClr val="bg1"/>
                </a:solidFill>
              </a:rPr>
              <a:t>ed</a:t>
            </a:r>
            <a:r>
              <a:rPr lang="en-US" dirty="0">
                <a:solidFill>
                  <a:schemeClr val="bg1"/>
                </a:solidFill>
              </a:rPr>
              <a:t> the amount of pruning applied to the tree. A higher value of </a:t>
            </a:r>
            <a:r>
              <a:rPr lang="en-US" dirty="0" err="1">
                <a:solidFill>
                  <a:schemeClr val="bg1"/>
                </a:solidFill>
              </a:rPr>
              <a:t>ccp_alpha</a:t>
            </a:r>
            <a:r>
              <a:rPr lang="en-US" dirty="0">
                <a:solidFill>
                  <a:schemeClr val="bg1"/>
                </a:solidFill>
              </a:rPr>
              <a:t> le</a:t>
            </a:r>
            <a:r>
              <a:rPr lang="tr-TR" dirty="0" err="1">
                <a:solidFill>
                  <a:schemeClr val="bg1"/>
                </a:solidFill>
              </a:rPr>
              <a:t>ads</a:t>
            </a:r>
            <a:r>
              <a:rPr lang="en-US" dirty="0">
                <a:solidFill>
                  <a:schemeClr val="bg1"/>
                </a:solidFill>
              </a:rPr>
              <a:t> to more aggressive pruning, preventing the tree from becoming too complex.</a:t>
            </a:r>
          </a:p>
        </p:txBody>
      </p:sp>
      <p:sp>
        <p:nvSpPr>
          <p:cNvPr id="12" name="Metin kutusu 11">
            <a:extLst>
              <a:ext uri="{FF2B5EF4-FFF2-40B4-BE49-F238E27FC236}">
                <a16:creationId xmlns:a16="http://schemas.microsoft.com/office/drawing/2014/main" id="{63C08DAB-D593-28D9-714C-685664E0667E}"/>
              </a:ext>
            </a:extLst>
          </p:cNvPr>
          <p:cNvSpPr txBox="1"/>
          <p:nvPr/>
        </p:nvSpPr>
        <p:spPr>
          <a:xfrm>
            <a:off x="1509204" y="2706768"/>
            <a:ext cx="8708994" cy="923330"/>
          </a:xfrm>
          <a:prstGeom prst="rect">
            <a:avLst/>
          </a:prstGeom>
          <a:noFill/>
        </p:spPr>
        <p:txBody>
          <a:bodyPr wrap="square">
            <a:spAutoFit/>
          </a:bodyPr>
          <a:lstStyle/>
          <a:p>
            <a:r>
              <a:rPr lang="en-US" dirty="0">
                <a:solidFill>
                  <a:schemeClr val="accent3"/>
                </a:solidFill>
              </a:rPr>
              <a:t>Limiting the Depth of the Tree (</a:t>
            </a:r>
            <a:r>
              <a:rPr lang="en-US" dirty="0" err="1">
                <a:solidFill>
                  <a:schemeClr val="accent3"/>
                </a:solidFill>
              </a:rPr>
              <a:t>max_depth</a:t>
            </a:r>
            <a:r>
              <a:rPr lang="en-US" dirty="0">
                <a:solidFill>
                  <a:schemeClr val="accent3"/>
                </a:solidFill>
              </a:rPr>
              <a:t>): </a:t>
            </a:r>
            <a:r>
              <a:rPr lang="en-US" dirty="0">
                <a:solidFill>
                  <a:schemeClr val="bg1"/>
                </a:solidFill>
              </a:rPr>
              <a:t>Setting a maximum depth for the tree can help control its complexity. This prevent</a:t>
            </a:r>
            <a:r>
              <a:rPr lang="tr-TR" dirty="0" err="1">
                <a:solidFill>
                  <a:schemeClr val="bg1"/>
                </a:solidFill>
              </a:rPr>
              <a:t>ed</a:t>
            </a:r>
            <a:r>
              <a:rPr lang="en-US" dirty="0">
                <a:solidFill>
                  <a:schemeClr val="bg1"/>
                </a:solidFill>
              </a:rPr>
              <a:t> the tree from growing too deep and capturing noise in the training data.</a:t>
            </a:r>
          </a:p>
        </p:txBody>
      </p:sp>
      <p:sp>
        <p:nvSpPr>
          <p:cNvPr id="14" name="Metin kutusu 13">
            <a:extLst>
              <a:ext uri="{FF2B5EF4-FFF2-40B4-BE49-F238E27FC236}">
                <a16:creationId xmlns:a16="http://schemas.microsoft.com/office/drawing/2014/main" id="{C6B002DC-D5CE-0B8D-B098-2A09CF4D6D34}"/>
              </a:ext>
            </a:extLst>
          </p:cNvPr>
          <p:cNvSpPr txBox="1"/>
          <p:nvPr/>
        </p:nvSpPr>
        <p:spPr>
          <a:xfrm>
            <a:off x="1509204" y="3825123"/>
            <a:ext cx="8646849" cy="923330"/>
          </a:xfrm>
          <a:prstGeom prst="rect">
            <a:avLst/>
          </a:prstGeom>
          <a:noFill/>
        </p:spPr>
        <p:txBody>
          <a:bodyPr wrap="square">
            <a:spAutoFit/>
          </a:bodyPr>
          <a:lstStyle/>
          <a:p>
            <a:r>
              <a:rPr lang="en-US" dirty="0">
                <a:solidFill>
                  <a:schemeClr val="accent3"/>
                </a:solidFill>
              </a:rPr>
              <a:t>Minimum Samples per Leaf (</a:t>
            </a:r>
            <a:r>
              <a:rPr lang="en-US" dirty="0" err="1">
                <a:solidFill>
                  <a:schemeClr val="accent3"/>
                </a:solidFill>
              </a:rPr>
              <a:t>min_samples_leaf</a:t>
            </a:r>
            <a:r>
              <a:rPr lang="en-US" dirty="0">
                <a:solidFill>
                  <a:schemeClr val="accent3"/>
                </a:solidFill>
              </a:rPr>
              <a:t>): </a:t>
            </a:r>
            <a:r>
              <a:rPr lang="en-US" dirty="0">
                <a:solidFill>
                  <a:schemeClr val="bg1"/>
                </a:solidFill>
              </a:rPr>
              <a:t>Setting a minimum number of samples required to be in a leaf node</a:t>
            </a:r>
            <a:r>
              <a:rPr lang="tr-TR" dirty="0">
                <a:solidFill>
                  <a:schemeClr val="bg1"/>
                </a:solidFill>
              </a:rPr>
              <a:t>.</a:t>
            </a:r>
            <a:r>
              <a:rPr lang="en-US" dirty="0">
                <a:solidFill>
                  <a:schemeClr val="bg1"/>
                </a:solidFill>
              </a:rPr>
              <a:t>This avoid</a:t>
            </a:r>
            <a:r>
              <a:rPr lang="tr-TR" dirty="0" err="1">
                <a:solidFill>
                  <a:schemeClr val="bg1"/>
                </a:solidFill>
              </a:rPr>
              <a:t>ed</a:t>
            </a:r>
            <a:r>
              <a:rPr lang="en-US" dirty="0">
                <a:solidFill>
                  <a:schemeClr val="bg1"/>
                </a:solidFill>
              </a:rPr>
              <a:t> creating nodes that represent only a few data points.</a:t>
            </a:r>
          </a:p>
        </p:txBody>
      </p:sp>
      <p:sp>
        <p:nvSpPr>
          <p:cNvPr id="16" name="Metin kutusu 15">
            <a:extLst>
              <a:ext uri="{FF2B5EF4-FFF2-40B4-BE49-F238E27FC236}">
                <a16:creationId xmlns:a16="http://schemas.microsoft.com/office/drawing/2014/main" id="{6EFEE88C-32A5-7AD2-3B0E-79AE5F761E7B}"/>
              </a:ext>
            </a:extLst>
          </p:cNvPr>
          <p:cNvSpPr txBox="1"/>
          <p:nvPr/>
        </p:nvSpPr>
        <p:spPr>
          <a:xfrm>
            <a:off x="1509204" y="5096711"/>
            <a:ext cx="8646849" cy="646331"/>
          </a:xfrm>
          <a:prstGeom prst="rect">
            <a:avLst/>
          </a:prstGeom>
          <a:noFill/>
        </p:spPr>
        <p:txBody>
          <a:bodyPr wrap="square">
            <a:spAutoFit/>
          </a:bodyPr>
          <a:lstStyle/>
          <a:p>
            <a:r>
              <a:rPr lang="en-US" dirty="0">
                <a:solidFill>
                  <a:schemeClr val="accent3"/>
                </a:solidFill>
              </a:rPr>
              <a:t>Minimum Samples Split (</a:t>
            </a:r>
            <a:r>
              <a:rPr lang="en-US" dirty="0" err="1">
                <a:solidFill>
                  <a:schemeClr val="accent3"/>
                </a:solidFill>
              </a:rPr>
              <a:t>min_samples_split</a:t>
            </a:r>
            <a:r>
              <a:rPr lang="en-US" dirty="0">
                <a:solidFill>
                  <a:schemeClr val="accent3"/>
                </a:solidFill>
              </a:rPr>
              <a:t>): </a:t>
            </a:r>
            <a:r>
              <a:rPr lang="en-US" dirty="0">
                <a:solidFill>
                  <a:schemeClr val="bg1"/>
                </a:solidFill>
              </a:rPr>
              <a:t>Similar to </a:t>
            </a:r>
            <a:r>
              <a:rPr lang="en-US" dirty="0" err="1">
                <a:solidFill>
                  <a:schemeClr val="bg1"/>
                </a:solidFill>
              </a:rPr>
              <a:t>min_samples_leaf</a:t>
            </a:r>
            <a:r>
              <a:rPr lang="en-US" dirty="0">
                <a:solidFill>
                  <a:schemeClr val="bg1"/>
                </a:solidFill>
              </a:rPr>
              <a:t>, </a:t>
            </a:r>
            <a:r>
              <a:rPr lang="tr-TR" dirty="0" err="1">
                <a:solidFill>
                  <a:schemeClr val="bg1"/>
                </a:solidFill>
              </a:rPr>
              <a:t>we</a:t>
            </a:r>
            <a:r>
              <a:rPr lang="tr-TR" dirty="0">
                <a:solidFill>
                  <a:schemeClr val="bg1"/>
                </a:solidFill>
              </a:rPr>
              <a:t> </a:t>
            </a:r>
            <a:r>
              <a:rPr lang="en-US" dirty="0">
                <a:solidFill>
                  <a:schemeClr val="bg1"/>
                </a:solidFill>
              </a:rPr>
              <a:t>set a minimum number of samples required to split an internal node.</a:t>
            </a:r>
          </a:p>
        </p:txBody>
      </p:sp>
    </p:spTree>
    <p:extLst>
      <p:ext uri="{BB962C8B-B14F-4D97-AF65-F5344CB8AC3E}">
        <p14:creationId xmlns:p14="http://schemas.microsoft.com/office/powerpoint/2010/main" val="3842441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4A727348-E2D5-31F9-9079-A67B2E0BCFE8}"/>
              </a:ext>
            </a:extLst>
          </p:cNvPr>
          <p:cNvSpPr>
            <a:spLocks noGrp="1"/>
          </p:cNvSpPr>
          <p:nvPr>
            <p:ph type="ftr" sz="quarter" idx="11"/>
          </p:nvPr>
        </p:nvSpPr>
        <p:spPr/>
        <p:txBody>
          <a:bodyPr/>
          <a:lstStyle/>
          <a:p>
            <a:r>
              <a:rPr lang="tr-TR" dirty="0"/>
              <a:t>House Price Prediction</a:t>
            </a:r>
            <a:endParaRPr lang="en-US" dirty="0"/>
          </a:p>
        </p:txBody>
      </p:sp>
      <p:sp>
        <p:nvSpPr>
          <p:cNvPr id="12" name="Slide Number Placeholder 11">
            <a:extLst>
              <a:ext uri="{FF2B5EF4-FFF2-40B4-BE49-F238E27FC236}">
                <a16:creationId xmlns:a16="http://schemas.microsoft.com/office/drawing/2014/main" id="{761D5C1B-39FE-2949-16D4-283AB532DBE1}"/>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23" name="Title 2">
            <a:extLst>
              <a:ext uri="{FF2B5EF4-FFF2-40B4-BE49-F238E27FC236}">
                <a16:creationId xmlns:a16="http://schemas.microsoft.com/office/drawing/2014/main" id="{2C28CF28-814B-2822-ADF1-139420A3C63A}"/>
              </a:ext>
            </a:extLst>
          </p:cNvPr>
          <p:cNvSpPr>
            <a:spLocks noGrp="1"/>
          </p:cNvSpPr>
          <p:nvPr>
            <p:ph type="title"/>
          </p:nvPr>
        </p:nvSpPr>
        <p:spPr>
          <a:xfrm>
            <a:off x="838199" y="246103"/>
            <a:ext cx="10515601" cy="1325563"/>
          </a:xfrm>
        </p:spPr>
        <p:txBody>
          <a:bodyPr/>
          <a:lstStyle/>
          <a:p>
            <a:r>
              <a:rPr lang="tr-TR" dirty="0"/>
              <a:t>Results of Decision Tree Regression</a:t>
            </a:r>
            <a:br>
              <a:rPr lang="tr-TR" dirty="0"/>
            </a:br>
            <a:r>
              <a:rPr lang="tr-TR" dirty="0"/>
              <a:t>After Fixing Overfitting</a:t>
            </a:r>
            <a:endParaRPr lang="en-US" dirty="0"/>
          </a:p>
        </p:txBody>
      </p:sp>
      <p:sp>
        <p:nvSpPr>
          <p:cNvPr id="25" name="Metin Yer Tutucusu 9">
            <a:extLst>
              <a:ext uri="{FF2B5EF4-FFF2-40B4-BE49-F238E27FC236}">
                <a16:creationId xmlns:a16="http://schemas.microsoft.com/office/drawing/2014/main" id="{7AA7CFD9-1E5A-4287-0EC0-1C9C8ACB12A6}"/>
              </a:ext>
            </a:extLst>
          </p:cNvPr>
          <p:cNvSpPr txBox="1">
            <a:spLocks/>
          </p:cNvSpPr>
          <p:nvPr/>
        </p:nvSpPr>
        <p:spPr>
          <a:xfrm>
            <a:off x="7441818" y="1432633"/>
            <a:ext cx="3911982" cy="5233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              Distplot</a:t>
            </a:r>
            <a:endParaRPr lang="en-US" dirty="0"/>
          </a:p>
        </p:txBody>
      </p:sp>
      <p:sp>
        <p:nvSpPr>
          <p:cNvPr id="28" name="Metin Yer Tutucusu 9">
            <a:extLst>
              <a:ext uri="{FF2B5EF4-FFF2-40B4-BE49-F238E27FC236}">
                <a16:creationId xmlns:a16="http://schemas.microsoft.com/office/drawing/2014/main" id="{0EEE85E3-DA57-3A65-2A9C-6807F99B31AE}"/>
              </a:ext>
            </a:extLst>
          </p:cNvPr>
          <p:cNvSpPr txBox="1">
            <a:spLocks/>
          </p:cNvSpPr>
          <p:nvPr/>
        </p:nvSpPr>
        <p:spPr>
          <a:xfrm>
            <a:off x="627595" y="1436735"/>
            <a:ext cx="3911982" cy="5233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tr-TR" dirty="0"/>
              <a:t>       Scatter Plots</a:t>
            </a:r>
            <a:endParaRPr lang="en-US" dirty="0"/>
          </a:p>
        </p:txBody>
      </p:sp>
      <p:pic>
        <p:nvPicPr>
          <p:cNvPr id="2" name="Resim 1" descr="metin, ekran görüntüsü, diyagram, harita içeren bir resim&#10;&#10;Açıklama otomatik olarak oluşturuldu">
            <a:extLst>
              <a:ext uri="{FF2B5EF4-FFF2-40B4-BE49-F238E27FC236}">
                <a16:creationId xmlns:a16="http://schemas.microsoft.com/office/drawing/2014/main" id="{DCF00061-8B59-70E1-1A81-C06812BCEF00}"/>
              </a:ext>
            </a:extLst>
          </p:cNvPr>
          <p:cNvPicPr>
            <a:picLocks noChangeAspect="1"/>
          </p:cNvPicPr>
          <p:nvPr/>
        </p:nvPicPr>
        <p:blipFill>
          <a:blip r:embed="rId2"/>
          <a:stretch>
            <a:fillRect/>
          </a:stretch>
        </p:blipFill>
        <p:spPr>
          <a:xfrm>
            <a:off x="627595" y="2173382"/>
            <a:ext cx="4030669" cy="2329607"/>
          </a:xfrm>
          <a:prstGeom prst="rect">
            <a:avLst/>
          </a:prstGeom>
        </p:spPr>
      </p:pic>
      <p:pic>
        <p:nvPicPr>
          <p:cNvPr id="6" name="Resim 5" descr="ekran görüntüsü, metin içeren bir resim&#10;&#10;Açıklama otomatik olarak oluşturuldu">
            <a:extLst>
              <a:ext uri="{FF2B5EF4-FFF2-40B4-BE49-F238E27FC236}">
                <a16:creationId xmlns:a16="http://schemas.microsoft.com/office/drawing/2014/main" id="{099AB24C-315B-F792-14CF-12A165E5299C}"/>
              </a:ext>
            </a:extLst>
          </p:cNvPr>
          <p:cNvPicPr>
            <a:picLocks noChangeAspect="1"/>
          </p:cNvPicPr>
          <p:nvPr/>
        </p:nvPicPr>
        <p:blipFill>
          <a:blip r:embed="rId3"/>
          <a:stretch>
            <a:fillRect/>
          </a:stretch>
        </p:blipFill>
        <p:spPr>
          <a:xfrm>
            <a:off x="7294959" y="2067385"/>
            <a:ext cx="4030669" cy="2541600"/>
          </a:xfrm>
          <a:prstGeom prst="rect">
            <a:avLst/>
          </a:prstGeom>
        </p:spPr>
      </p:pic>
      <p:pic>
        <p:nvPicPr>
          <p:cNvPr id="7" name="Resim 6" descr="metin, yazı tipi, ekran görüntüsü, tipografi içeren bir resim&#10;&#10;Açıklama otomatik olarak oluşturuldu">
            <a:extLst>
              <a:ext uri="{FF2B5EF4-FFF2-40B4-BE49-F238E27FC236}">
                <a16:creationId xmlns:a16="http://schemas.microsoft.com/office/drawing/2014/main" id="{C654BC65-3F92-049B-3A4D-1ECA5193E431}"/>
              </a:ext>
            </a:extLst>
          </p:cNvPr>
          <p:cNvPicPr>
            <a:picLocks noChangeAspect="1"/>
          </p:cNvPicPr>
          <p:nvPr/>
        </p:nvPicPr>
        <p:blipFill>
          <a:blip r:embed="rId4"/>
          <a:stretch>
            <a:fillRect/>
          </a:stretch>
        </p:blipFill>
        <p:spPr>
          <a:xfrm>
            <a:off x="4333807" y="5014566"/>
            <a:ext cx="3265590" cy="923135"/>
          </a:xfrm>
          <a:prstGeom prst="rect">
            <a:avLst/>
          </a:prstGeom>
        </p:spPr>
      </p:pic>
    </p:spTree>
    <p:extLst>
      <p:ext uri="{BB962C8B-B14F-4D97-AF65-F5344CB8AC3E}">
        <p14:creationId xmlns:p14="http://schemas.microsoft.com/office/powerpoint/2010/main" val="91323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49351" y="122785"/>
            <a:ext cx="10515600" cy="1325563"/>
          </a:xfrm>
        </p:spPr>
        <p:txBody>
          <a:bodyPr/>
          <a:lstStyle/>
          <a:p>
            <a:r>
              <a:rPr lang="tr-TR" dirty="0"/>
              <a:t> </a:t>
            </a:r>
            <a:r>
              <a:rPr lang="tr-TR" dirty="0" err="1"/>
              <a:t>Codes</a:t>
            </a:r>
            <a:endParaRPr lang="en-US" dirty="0"/>
          </a:p>
        </p:txBody>
      </p:sp>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a:lstStyle/>
          <a:p>
            <a:r>
              <a:rPr lang="tr-TR" dirty="0"/>
              <a:t>House Price Prediction</a:t>
            </a:r>
            <a:endParaRPr lang="en-US" dirty="0"/>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a:lstStyle/>
          <a:p>
            <a:fld id="{FE024F78-56A6-7740-B68D-8D4D026EDF3F}" type="slidenum">
              <a:rPr lang="en-US" smtClean="0"/>
              <a:pPr/>
              <a:t>15</a:t>
            </a:fld>
            <a:endParaRPr lang="en-US"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2788414" y="1101853"/>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5" name="Resim 4">
            <a:extLst>
              <a:ext uri="{FF2B5EF4-FFF2-40B4-BE49-F238E27FC236}">
                <a16:creationId xmlns:a16="http://schemas.microsoft.com/office/drawing/2014/main" id="{04296A85-8BB6-3E89-2B5E-948D768EEA68}"/>
              </a:ext>
            </a:extLst>
          </p:cNvPr>
          <p:cNvPicPr>
            <a:picLocks noChangeAspect="1"/>
          </p:cNvPicPr>
          <p:nvPr/>
        </p:nvPicPr>
        <p:blipFill>
          <a:blip r:embed="rId2"/>
          <a:stretch>
            <a:fillRect/>
          </a:stretch>
        </p:blipFill>
        <p:spPr>
          <a:xfrm>
            <a:off x="849351" y="1405598"/>
            <a:ext cx="4989307" cy="4350545"/>
          </a:xfrm>
          <a:prstGeom prst="rect">
            <a:avLst/>
          </a:prstGeom>
        </p:spPr>
      </p:pic>
      <p:pic>
        <p:nvPicPr>
          <p:cNvPr id="11" name="Resim 10">
            <a:extLst>
              <a:ext uri="{FF2B5EF4-FFF2-40B4-BE49-F238E27FC236}">
                <a16:creationId xmlns:a16="http://schemas.microsoft.com/office/drawing/2014/main" id="{99AC7C62-1D3C-C43B-F983-71F802CDA4E5}"/>
              </a:ext>
            </a:extLst>
          </p:cNvPr>
          <p:cNvPicPr>
            <a:picLocks noChangeAspect="1"/>
          </p:cNvPicPr>
          <p:nvPr/>
        </p:nvPicPr>
        <p:blipFill>
          <a:blip r:embed="rId3"/>
          <a:stretch>
            <a:fillRect/>
          </a:stretch>
        </p:blipFill>
        <p:spPr>
          <a:xfrm>
            <a:off x="6003588" y="1405602"/>
            <a:ext cx="5160022" cy="4350541"/>
          </a:xfrm>
          <a:prstGeom prst="rect">
            <a:avLst/>
          </a:prstGeom>
        </p:spPr>
      </p:pic>
    </p:spTree>
    <p:extLst>
      <p:ext uri="{BB962C8B-B14F-4D97-AF65-F5344CB8AC3E}">
        <p14:creationId xmlns:p14="http://schemas.microsoft.com/office/powerpoint/2010/main" val="2125518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49351" y="122785"/>
            <a:ext cx="10515600" cy="1325563"/>
          </a:xfrm>
        </p:spPr>
        <p:txBody>
          <a:bodyPr/>
          <a:lstStyle/>
          <a:p>
            <a:r>
              <a:rPr lang="tr-TR" dirty="0"/>
              <a:t> </a:t>
            </a:r>
            <a:r>
              <a:rPr lang="tr-TR" dirty="0" err="1"/>
              <a:t>Codes</a:t>
            </a:r>
            <a:endParaRPr lang="en-US" dirty="0"/>
          </a:p>
        </p:txBody>
      </p:sp>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a:lstStyle/>
          <a:p>
            <a:r>
              <a:rPr lang="tr-TR" dirty="0"/>
              <a:t>House Price Prediction</a:t>
            </a:r>
            <a:endParaRPr lang="en-US" dirty="0"/>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a:lstStyle/>
          <a:p>
            <a:fld id="{FE024F78-56A6-7740-B68D-8D4D026EDF3F}" type="slidenum">
              <a:rPr lang="en-US" smtClean="0"/>
              <a:pPr/>
              <a:t>16</a:t>
            </a:fld>
            <a:endParaRPr lang="en-US"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2788414" y="1101853"/>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16" name="Resim 15" descr="bilgisayar, dizüstü, masa, mobilya içeren bir resim&#10;&#10;Açıklama otomatik olarak oluşturuldu">
            <a:extLst>
              <a:ext uri="{FF2B5EF4-FFF2-40B4-BE49-F238E27FC236}">
                <a16:creationId xmlns:a16="http://schemas.microsoft.com/office/drawing/2014/main" id="{8232C03C-A88F-B224-C678-7E6A8FAFA640}"/>
              </a:ext>
            </a:extLst>
          </p:cNvPr>
          <p:cNvPicPr>
            <a:picLocks noChangeAspect="1"/>
          </p:cNvPicPr>
          <p:nvPr/>
        </p:nvPicPr>
        <p:blipFill>
          <a:blip r:embed="rId2"/>
          <a:stretch>
            <a:fillRect/>
          </a:stretch>
        </p:blipFill>
        <p:spPr>
          <a:xfrm>
            <a:off x="7601306" y="2080922"/>
            <a:ext cx="3079330" cy="2701080"/>
          </a:xfrm>
          <a:prstGeom prst="rect">
            <a:avLst/>
          </a:prstGeom>
        </p:spPr>
      </p:pic>
      <p:pic>
        <p:nvPicPr>
          <p:cNvPr id="3" name="Resim 2">
            <a:extLst>
              <a:ext uri="{FF2B5EF4-FFF2-40B4-BE49-F238E27FC236}">
                <a16:creationId xmlns:a16="http://schemas.microsoft.com/office/drawing/2014/main" id="{D806365F-B0B6-2913-37F4-A39EC3F31B2A}"/>
              </a:ext>
            </a:extLst>
          </p:cNvPr>
          <p:cNvPicPr>
            <a:picLocks noChangeAspect="1"/>
          </p:cNvPicPr>
          <p:nvPr/>
        </p:nvPicPr>
        <p:blipFill>
          <a:blip r:embed="rId3"/>
          <a:stretch>
            <a:fillRect/>
          </a:stretch>
        </p:blipFill>
        <p:spPr>
          <a:xfrm>
            <a:off x="849351" y="1905433"/>
            <a:ext cx="5733902" cy="3357691"/>
          </a:xfrm>
          <a:prstGeom prst="rect">
            <a:avLst/>
          </a:prstGeom>
        </p:spPr>
      </p:pic>
    </p:spTree>
    <p:extLst>
      <p:ext uri="{BB962C8B-B14F-4D97-AF65-F5344CB8AC3E}">
        <p14:creationId xmlns:p14="http://schemas.microsoft.com/office/powerpoint/2010/main" val="514577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D57C4-CC71-1F01-828C-BC1B630951E6}"/>
              </a:ext>
            </a:extLst>
          </p:cNvPr>
          <p:cNvSpPr>
            <a:spLocks noGrp="1"/>
          </p:cNvSpPr>
          <p:nvPr>
            <p:ph type="title"/>
          </p:nvPr>
        </p:nvSpPr>
        <p:spPr>
          <a:xfrm>
            <a:off x="849351" y="122785"/>
            <a:ext cx="10515600" cy="1325563"/>
          </a:xfrm>
        </p:spPr>
        <p:txBody>
          <a:bodyPr/>
          <a:lstStyle/>
          <a:p>
            <a:r>
              <a:rPr lang="tr-TR" dirty="0"/>
              <a:t>Libraries</a:t>
            </a:r>
            <a:endParaRPr lang="en-US" dirty="0"/>
          </a:p>
        </p:txBody>
      </p:sp>
      <p:sp>
        <p:nvSpPr>
          <p:cNvPr id="9" name="Footer Placeholder 8">
            <a:extLst>
              <a:ext uri="{FF2B5EF4-FFF2-40B4-BE49-F238E27FC236}">
                <a16:creationId xmlns:a16="http://schemas.microsoft.com/office/drawing/2014/main" id="{3BAFB881-6CC7-24B6-4281-0CDDE35B263A}"/>
              </a:ext>
            </a:extLst>
          </p:cNvPr>
          <p:cNvSpPr>
            <a:spLocks noGrp="1"/>
          </p:cNvSpPr>
          <p:nvPr>
            <p:ph type="ftr" sz="quarter" idx="11"/>
          </p:nvPr>
        </p:nvSpPr>
        <p:spPr/>
        <p:txBody>
          <a:bodyPr/>
          <a:lstStyle/>
          <a:p>
            <a:r>
              <a:rPr lang="tr-TR" dirty="0"/>
              <a:t>House Price Prediction</a:t>
            </a:r>
            <a:endParaRPr lang="en-US" dirty="0"/>
          </a:p>
        </p:txBody>
      </p:sp>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a:lstStyle/>
          <a:p>
            <a:fld id="{FE024F78-56A6-7740-B68D-8D4D026EDF3F}" type="slidenum">
              <a:rPr lang="en-US" smtClean="0"/>
              <a:pPr/>
              <a:t>17</a:t>
            </a:fld>
            <a:endParaRPr lang="en-US"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2788414" y="1101853"/>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5" name="Metin kutusu 4">
            <a:extLst>
              <a:ext uri="{FF2B5EF4-FFF2-40B4-BE49-F238E27FC236}">
                <a16:creationId xmlns:a16="http://schemas.microsoft.com/office/drawing/2014/main" id="{2CEDA3DC-BDFD-AC49-9D06-C4E646355D04}"/>
              </a:ext>
            </a:extLst>
          </p:cNvPr>
          <p:cNvSpPr txBox="1"/>
          <p:nvPr/>
        </p:nvSpPr>
        <p:spPr>
          <a:xfrm>
            <a:off x="482682" y="1453763"/>
            <a:ext cx="11041811" cy="4093428"/>
          </a:xfrm>
          <a:prstGeom prst="rect">
            <a:avLst/>
          </a:prstGeom>
          <a:noFill/>
        </p:spPr>
        <p:txBody>
          <a:bodyPr wrap="square">
            <a:spAutoFit/>
          </a:bodyPr>
          <a:lstStyle/>
          <a:p>
            <a:r>
              <a:rPr lang="en-US" sz="1000" dirty="0" err="1">
                <a:solidFill>
                  <a:schemeClr val="accent3"/>
                </a:solidFill>
              </a:rPr>
              <a:t>Joblib</a:t>
            </a:r>
            <a:endParaRPr lang="en-US" sz="1000" dirty="0">
              <a:solidFill>
                <a:schemeClr val="accent3"/>
              </a:solidFill>
            </a:endParaRPr>
          </a:p>
          <a:p>
            <a:endParaRPr lang="en-US" sz="1000" dirty="0">
              <a:solidFill>
                <a:schemeClr val="bg1"/>
              </a:solidFill>
            </a:endParaRPr>
          </a:p>
          <a:p>
            <a:r>
              <a:rPr lang="en-US" sz="1000" dirty="0" err="1">
                <a:solidFill>
                  <a:schemeClr val="bg1"/>
                </a:solidFill>
              </a:rPr>
              <a:t>Joblib</a:t>
            </a:r>
            <a:r>
              <a:rPr lang="en-US" sz="1000" dirty="0">
                <a:solidFill>
                  <a:schemeClr val="bg1"/>
                </a:solidFill>
              </a:rPr>
              <a:t> is a set of tools to provide lightweight pipelining in Python. </a:t>
            </a:r>
            <a:r>
              <a:rPr lang="en-US" sz="1000" dirty="0" err="1">
                <a:solidFill>
                  <a:schemeClr val="bg1"/>
                </a:solidFill>
              </a:rPr>
              <a:t>Joblib</a:t>
            </a:r>
            <a:r>
              <a:rPr lang="en-US" sz="1000" dirty="0">
                <a:solidFill>
                  <a:schemeClr val="bg1"/>
                </a:solidFill>
              </a:rPr>
              <a:t> is optimized to be fast and robust on large data in particular and has specific optimizations for </a:t>
            </a:r>
            <a:r>
              <a:rPr lang="en-US" sz="1000" dirty="0" err="1">
                <a:solidFill>
                  <a:schemeClr val="bg1"/>
                </a:solidFill>
              </a:rPr>
              <a:t>numpy</a:t>
            </a:r>
            <a:r>
              <a:rPr lang="en-US" sz="1000" dirty="0">
                <a:solidFill>
                  <a:schemeClr val="bg1"/>
                </a:solidFill>
              </a:rPr>
              <a:t> arrays</a:t>
            </a:r>
          </a:p>
          <a:p>
            <a:endParaRPr lang="en-US" sz="1000" dirty="0">
              <a:solidFill>
                <a:schemeClr val="bg1"/>
              </a:solidFill>
            </a:endParaRPr>
          </a:p>
          <a:p>
            <a:r>
              <a:rPr lang="en-US" sz="1000" dirty="0">
                <a:solidFill>
                  <a:schemeClr val="accent3"/>
                </a:solidFill>
              </a:rPr>
              <a:t>Pandas</a:t>
            </a:r>
          </a:p>
          <a:p>
            <a:endParaRPr lang="en-US" sz="1000" dirty="0">
              <a:solidFill>
                <a:schemeClr val="bg1"/>
              </a:solidFill>
            </a:endParaRPr>
          </a:p>
          <a:p>
            <a:r>
              <a:rPr lang="en-US" sz="1000" dirty="0">
                <a:solidFill>
                  <a:schemeClr val="bg1"/>
                </a:solidFill>
              </a:rPr>
              <a:t>Pandas is a fast, powerful, flexible and easy to use open-source data analysis and manipulation tool,</a:t>
            </a:r>
          </a:p>
          <a:p>
            <a:r>
              <a:rPr lang="en-US" sz="1000" dirty="0">
                <a:solidFill>
                  <a:schemeClr val="bg1"/>
                </a:solidFill>
              </a:rPr>
              <a:t>built on top of the Python programming language.</a:t>
            </a:r>
          </a:p>
          <a:p>
            <a:endParaRPr lang="en-US" sz="1000" dirty="0">
              <a:solidFill>
                <a:schemeClr val="bg1"/>
              </a:solidFill>
            </a:endParaRPr>
          </a:p>
          <a:p>
            <a:r>
              <a:rPr lang="en-US" sz="1000" dirty="0" err="1">
                <a:solidFill>
                  <a:schemeClr val="accent3"/>
                </a:solidFill>
              </a:rPr>
              <a:t>Sklearn</a:t>
            </a:r>
            <a:endParaRPr lang="en-US" sz="1000" dirty="0">
              <a:solidFill>
                <a:schemeClr val="accent3"/>
              </a:solidFill>
            </a:endParaRPr>
          </a:p>
          <a:p>
            <a:endParaRPr lang="en-US" sz="1000" dirty="0">
              <a:solidFill>
                <a:schemeClr val="bg1"/>
              </a:solidFill>
            </a:endParaRPr>
          </a:p>
          <a:p>
            <a:r>
              <a:rPr lang="en-US" sz="1000" dirty="0">
                <a:solidFill>
                  <a:schemeClr val="bg1"/>
                </a:solidFill>
              </a:rPr>
              <a:t>Scikit-learn provides a wide range of tools for working with machine learning algorithms, including regression models, classification models, clustering, dimensionality reduction, and more.</a:t>
            </a:r>
          </a:p>
          <a:p>
            <a:endParaRPr lang="en-US" sz="1000" dirty="0">
              <a:solidFill>
                <a:schemeClr val="bg1"/>
              </a:solidFill>
            </a:endParaRPr>
          </a:p>
          <a:p>
            <a:r>
              <a:rPr lang="en-US" sz="1000" dirty="0">
                <a:solidFill>
                  <a:schemeClr val="accent3"/>
                </a:solidFill>
              </a:rPr>
              <a:t>Seaborn</a:t>
            </a:r>
          </a:p>
          <a:p>
            <a:r>
              <a:rPr lang="en-US" sz="1000" dirty="0">
                <a:solidFill>
                  <a:schemeClr val="bg1"/>
                </a:solidFill>
              </a:rPr>
              <a:t>A statistical data visualization library based on Matplotlib that provides a high-level interface for drawing attractive and informative statistical graphics. </a:t>
            </a:r>
          </a:p>
          <a:p>
            <a:endParaRPr lang="en-US" sz="1000" dirty="0">
              <a:solidFill>
                <a:schemeClr val="bg1"/>
              </a:solidFill>
            </a:endParaRPr>
          </a:p>
          <a:p>
            <a:r>
              <a:rPr lang="en-US" sz="1000" dirty="0">
                <a:solidFill>
                  <a:schemeClr val="accent3"/>
                </a:solidFill>
              </a:rPr>
              <a:t>NumPy</a:t>
            </a:r>
          </a:p>
          <a:p>
            <a:r>
              <a:rPr lang="en-US" sz="1000" dirty="0">
                <a:solidFill>
                  <a:schemeClr val="bg1"/>
                </a:solidFill>
              </a:rPr>
              <a:t> </a:t>
            </a:r>
          </a:p>
          <a:p>
            <a:r>
              <a:rPr lang="en-US" sz="1000" dirty="0">
                <a:solidFill>
                  <a:schemeClr val="bg1"/>
                </a:solidFill>
              </a:rPr>
              <a:t>A library for numerical operations in Python, providing support for large, multi-dimensional arrays and matrices.</a:t>
            </a:r>
          </a:p>
          <a:p>
            <a:endParaRPr lang="en-US" sz="1000" dirty="0">
              <a:solidFill>
                <a:schemeClr val="bg1"/>
              </a:solidFill>
            </a:endParaRPr>
          </a:p>
          <a:p>
            <a:r>
              <a:rPr lang="en-US" sz="1000" dirty="0" err="1">
                <a:solidFill>
                  <a:schemeClr val="accent3"/>
                </a:solidFill>
              </a:rPr>
              <a:t>google.colab</a:t>
            </a:r>
            <a:endParaRPr lang="en-US" sz="1000" dirty="0">
              <a:solidFill>
                <a:schemeClr val="accent3"/>
              </a:solidFill>
            </a:endParaRPr>
          </a:p>
          <a:p>
            <a:r>
              <a:rPr lang="en-US" sz="1000" dirty="0">
                <a:solidFill>
                  <a:schemeClr val="bg1"/>
                </a:solidFill>
              </a:rPr>
              <a:t>İt is a module specifically designed for Google </a:t>
            </a:r>
            <a:r>
              <a:rPr lang="en-US" sz="1000" dirty="0" err="1">
                <a:solidFill>
                  <a:schemeClr val="bg1"/>
                </a:solidFill>
              </a:rPr>
              <a:t>Colab</a:t>
            </a:r>
            <a:r>
              <a:rPr lang="en-US" sz="1000" dirty="0">
                <a:solidFill>
                  <a:schemeClr val="bg1"/>
                </a:solidFill>
              </a:rPr>
              <a:t> (</a:t>
            </a:r>
            <a:r>
              <a:rPr lang="en-US" sz="1000" dirty="0" err="1">
                <a:solidFill>
                  <a:schemeClr val="bg1"/>
                </a:solidFill>
              </a:rPr>
              <a:t>Colaboratory</a:t>
            </a:r>
            <a:r>
              <a:rPr lang="en-US" sz="1000" dirty="0">
                <a:solidFill>
                  <a:schemeClr val="bg1"/>
                </a:solidFill>
              </a:rPr>
              <a:t>), the cloud-based </a:t>
            </a:r>
            <a:r>
              <a:rPr lang="en-US" sz="1000" dirty="0" err="1">
                <a:solidFill>
                  <a:schemeClr val="bg1"/>
                </a:solidFill>
              </a:rPr>
              <a:t>Jupyter</a:t>
            </a:r>
            <a:r>
              <a:rPr lang="en-US" sz="1000" dirty="0">
                <a:solidFill>
                  <a:schemeClr val="bg1"/>
                </a:solidFill>
              </a:rPr>
              <a:t> notebook environment provided by Google. It provides functionality that is specific to the </a:t>
            </a:r>
            <a:r>
              <a:rPr lang="en-US" sz="1000" dirty="0" err="1">
                <a:solidFill>
                  <a:schemeClr val="bg1"/>
                </a:solidFill>
              </a:rPr>
              <a:t>Colab</a:t>
            </a:r>
            <a:r>
              <a:rPr lang="en-US" sz="1000" dirty="0">
                <a:solidFill>
                  <a:schemeClr val="bg1"/>
                </a:solidFill>
              </a:rPr>
              <a:t> environment, allowing users to interact with Google </a:t>
            </a:r>
            <a:r>
              <a:rPr lang="en-US" sz="1000" dirty="0" err="1">
                <a:solidFill>
                  <a:schemeClr val="bg1"/>
                </a:solidFill>
              </a:rPr>
              <a:t>Colab</a:t>
            </a:r>
            <a:r>
              <a:rPr lang="en-US" sz="1000" dirty="0">
                <a:solidFill>
                  <a:schemeClr val="bg1"/>
                </a:solidFill>
              </a:rPr>
              <a:t> features and settings.</a:t>
            </a:r>
          </a:p>
          <a:p>
            <a:endParaRPr lang="en-US" sz="1000" dirty="0">
              <a:solidFill>
                <a:schemeClr val="bg1"/>
              </a:solidFill>
            </a:endParaRPr>
          </a:p>
          <a:p>
            <a:r>
              <a:rPr lang="en-US" sz="1000" dirty="0">
                <a:solidFill>
                  <a:schemeClr val="accent3"/>
                </a:solidFill>
              </a:rPr>
              <a:t>Matplotlib </a:t>
            </a:r>
          </a:p>
          <a:p>
            <a:r>
              <a:rPr lang="en-US" sz="1000" dirty="0">
                <a:solidFill>
                  <a:schemeClr val="bg1"/>
                </a:solidFill>
              </a:rPr>
              <a:t>Matplotlib is a comprehensive library for creating static, animated, and interactive visualizations in Python.</a:t>
            </a:r>
          </a:p>
        </p:txBody>
      </p:sp>
    </p:spTree>
    <p:extLst>
      <p:ext uri="{BB962C8B-B14F-4D97-AF65-F5344CB8AC3E}">
        <p14:creationId xmlns:p14="http://schemas.microsoft.com/office/powerpoint/2010/main" val="850347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r>
              <a:rPr lang="tr-TR" dirty="0"/>
              <a:t> </a:t>
            </a:r>
            <a:r>
              <a:rPr lang="tr-TR" dirty="0" err="1"/>
              <a:t>for</a:t>
            </a:r>
            <a:r>
              <a:rPr lang="tr-TR" dirty="0"/>
              <a:t> </a:t>
            </a:r>
            <a:r>
              <a:rPr lang="tr-TR" dirty="0" err="1"/>
              <a:t>listening</a:t>
            </a:r>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tr-TR" dirty="0"/>
              <a:t>House Price Prediction</a:t>
            </a:r>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658604" y="1044346"/>
            <a:ext cx="6910627" cy="1164882"/>
          </a:xfrm>
        </p:spPr>
        <p:txBody>
          <a:bodyPr/>
          <a:lstStyle/>
          <a:p>
            <a:r>
              <a:rPr lang="en-US" dirty="0"/>
              <a:t>What we did in this</a:t>
            </a:r>
            <a:r>
              <a:rPr lang="tr-TR" dirty="0"/>
              <a:t> </a:t>
            </a:r>
            <a:r>
              <a:rPr lang="en-US" dirty="0"/>
              <a:t>project – Summary</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a:xfrm>
            <a:off x="914401" y="2530837"/>
            <a:ext cx="7686136" cy="1635721"/>
          </a:xfrm>
        </p:spPr>
        <p:txBody>
          <a:bodyPr/>
          <a:lstStyle/>
          <a:p>
            <a:r>
              <a:rPr lang="en-US" sz="1200" dirty="0"/>
              <a:t>In this project, we tried to predict the prices of other houses according to the values ​​of these features with the model we obtained by training a data set containing some features and prices of real houses with linear regression and decision tree regression methods.</a:t>
            </a:r>
            <a:endParaRPr lang="tr-TR" sz="1200" dirty="0"/>
          </a:p>
          <a:p>
            <a:endParaRPr lang="en-US" dirty="0"/>
          </a:p>
          <a:p>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25624" y="3907765"/>
            <a:ext cx="6888665" cy="1975449"/>
          </a:xfrm>
        </p:spPr>
        <p:txBody>
          <a:bodyPr/>
          <a:lstStyle/>
          <a:p>
            <a:r>
              <a:rPr lang="tr-TR" dirty="0"/>
              <a:t>1 – Data set</a:t>
            </a:r>
          </a:p>
          <a:p>
            <a:r>
              <a:rPr lang="tr-TR" dirty="0"/>
              <a:t>2 – </a:t>
            </a:r>
            <a:r>
              <a:rPr lang="en-US" dirty="0"/>
              <a:t>Feature</a:t>
            </a:r>
            <a:r>
              <a:rPr lang="tr-TR" dirty="0"/>
              <a:t> </a:t>
            </a:r>
            <a:r>
              <a:rPr lang="en-US" dirty="0"/>
              <a:t>Engineering</a:t>
            </a:r>
          </a:p>
          <a:p>
            <a:r>
              <a:rPr lang="tr-TR" dirty="0"/>
              <a:t>3 – Model Training </a:t>
            </a:r>
          </a:p>
          <a:p>
            <a:r>
              <a:rPr lang="tr-TR" dirty="0"/>
              <a:t>4 - </a:t>
            </a:r>
            <a:r>
              <a:rPr lang="en-GB" dirty="0"/>
              <a:t>Coding</a:t>
            </a: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tr-TR" dirty="0"/>
              <a:t>House Price Prediction</a:t>
            </a:r>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p:txBody>
          <a:bodyPr/>
          <a:lstStyle/>
          <a:p>
            <a:r>
              <a:rPr lang="en-GB" dirty="0"/>
              <a:t>Road Map</a:t>
            </a:r>
            <a:endParaRPr lang="en-US" dirty="0"/>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p:txBody>
          <a:bodyPr/>
          <a:lstStyle/>
          <a:p>
            <a:r>
              <a:rPr lang="tr-TR" dirty="0"/>
              <a:t>House Price Prediction</a:t>
            </a:r>
            <a:endParaRPr lang="en-US" dirty="0"/>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a:lstStyle/>
          <a:p>
            <a:fld id="{FE024F78-56A6-7740-B68D-8D4D026EDF3F}" type="slidenum">
              <a:rPr lang="en-US" smtClean="0"/>
              <a:pPr/>
              <a:t>3</a:t>
            </a:fld>
            <a:endParaRPr lang="en-US" dirty="0"/>
          </a:p>
        </p:txBody>
      </p:sp>
      <p:pic>
        <p:nvPicPr>
          <p:cNvPr id="11" name="Resim 10">
            <a:extLst>
              <a:ext uri="{FF2B5EF4-FFF2-40B4-BE49-F238E27FC236}">
                <a16:creationId xmlns:a16="http://schemas.microsoft.com/office/drawing/2014/main" id="{1FD7C306-CDE4-4F91-0FB3-3D2A0A8D4940}"/>
              </a:ext>
            </a:extLst>
          </p:cNvPr>
          <p:cNvPicPr>
            <a:picLocks noChangeAspect="1"/>
          </p:cNvPicPr>
          <p:nvPr/>
        </p:nvPicPr>
        <p:blipFill>
          <a:blip r:embed="rId2"/>
          <a:stretch>
            <a:fillRect/>
          </a:stretch>
        </p:blipFill>
        <p:spPr>
          <a:xfrm>
            <a:off x="2166494" y="2055018"/>
            <a:ext cx="7422356" cy="2747963"/>
          </a:xfrm>
          <a:prstGeom prst="rect">
            <a:avLst/>
          </a:prstGeom>
        </p:spPr>
      </p:pic>
    </p:spTree>
    <p:extLst>
      <p:ext uri="{BB962C8B-B14F-4D97-AF65-F5344CB8AC3E}">
        <p14:creationId xmlns:p14="http://schemas.microsoft.com/office/powerpoint/2010/main" val="4240291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777815" y="274478"/>
            <a:ext cx="10515600" cy="1325563"/>
          </a:xfrm>
        </p:spPr>
        <p:txBody>
          <a:bodyPr/>
          <a:lstStyle/>
          <a:p>
            <a:r>
              <a:rPr lang="tr-TR" dirty="0"/>
              <a:t>Data Set</a:t>
            </a:r>
            <a:endParaRPr lang="en-US" dirty="0"/>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p:txBody>
          <a:bodyPr/>
          <a:lstStyle/>
          <a:p>
            <a:r>
              <a:rPr lang="tr-TR" dirty="0"/>
              <a:t>House Price Prediction</a:t>
            </a:r>
            <a:endParaRPr lang="en-US" dirty="0"/>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a:lstStyle/>
          <a:p>
            <a:fld id="{FE024F78-56A6-7740-B68D-8D4D026EDF3F}" type="slidenum">
              <a:rPr lang="en-US" smtClean="0"/>
              <a:pPr/>
              <a:t>4</a:t>
            </a:fld>
            <a:endParaRPr lang="en-US" dirty="0"/>
          </a:p>
        </p:txBody>
      </p:sp>
      <p:pic>
        <p:nvPicPr>
          <p:cNvPr id="2" name="Resim 1">
            <a:extLst>
              <a:ext uri="{FF2B5EF4-FFF2-40B4-BE49-F238E27FC236}">
                <a16:creationId xmlns:a16="http://schemas.microsoft.com/office/drawing/2014/main" id="{7F67590F-522D-D7CE-E958-1AD0734E962C}"/>
              </a:ext>
            </a:extLst>
          </p:cNvPr>
          <p:cNvPicPr>
            <a:picLocks noChangeAspect="1"/>
          </p:cNvPicPr>
          <p:nvPr/>
        </p:nvPicPr>
        <p:blipFill>
          <a:blip r:embed="rId2"/>
          <a:stretch>
            <a:fillRect/>
          </a:stretch>
        </p:blipFill>
        <p:spPr>
          <a:xfrm>
            <a:off x="3633583" y="1600041"/>
            <a:ext cx="4804064" cy="1828959"/>
          </a:xfrm>
          <a:prstGeom prst="rect">
            <a:avLst/>
          </a:prstGeom>
        </p:spPr>
      </p:pic>
      <p:pic>
        <p:nvPicPr>
          <p:cNvPr id="4" name="Picture 2">
            <a:extLst>
              <a:ext uri="{FF2B5EF4-FFF2-40B4-BE49-F238E27FC236}">
                <a16:creationId xmlns:a16="http://schemas.microsoft.com/office/drawing/2014/main" id="{7977D3F7-F8E8-BA91-7B4E-6FEAA88E76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221" y="3761117"/>
            <a:ext cx="7517558" cy="2199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136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478415" y="125627"/>
            <a:ext cx="10515600" cy="1325563"/>
          </a:xfrm>
        </p:spPr>
        <p:txBody>
          <a:bodyPr/>
          <a:lstStyle/>
          <a:p>
            <a:r>
              <a:rPr lang="tr-TR" dirty="0"/>
              <a:t>Heatmap</a:t>
            </a:r>
            <a:endParaRPr lang="en-US" dirty="0"/>
          </a:p>
        </p:txBody>
      </p:sp>
      <p:sp>
        <p:nvSpPr>
          <p:cNvPr id="7" name="Footer Placeholder 6">
            <a:extLst>
              <a:ext uri="{FF2B5EF4-FFF2-40B4-BE49-F238E27FC236}">
                <a16:creationId xmlns:a16="http://schemas.microsoft.com/office/drawing/2014/main" id="{18D1BD37-545A-1D24-D478-AF2596765721}"/>
              </a:ext>
            </a:extLst>
          </p:cNvPr>
          <p:cNvSpPr>
            <a:spLocks noGrp="1"/>
          </p:cNvSpPr>
          <p:nvPr>
            <p:ph type="ftr" sz="quarter" idx="11"/>
          </p:nvPr>
        </p:nvSpPr>
        <p:spPr/>
        <p:txBody>
          <a:bodyPr/>
          <a:lstStyle/>
          <a:p>
            <a:r>
              <a:rPr lang="tr-TR" dirty="0"/>
              <a:t>House Price Prediction</a:t>
            </a:r>
            <a:endParaRPr lang="en-US" dirty="0"/>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a:lstStyle/>
          <a:p>
            <a:fld id="{FE024F78-56A6-7740-B68D-8D4D026EDF3F}" type="slidenum">
              <a:rPr lang="en-US" smtClean="0"/>
              <a:pPr/>
              <a:t>5</a:t>
            </a:fld>
            <a:endParaRPr lang="en-US" dirty="0"/>
          </a:p>
        </p:txBody>
      </p:sp>
      <p:pic>
        <p:nvPicPr>
          <p:cNvPr id="2" name="Resim 1" descr="ekran görüntüsü, kare, dikdörtgen, kalıp, desen, düzen içeren bir resim&#10;&#10;Açıklama otomatik olarak oluşturuldu">
            <a:extLst>
              <a:ext uri="{FF2B5EF4-FFF2-40B4-BE49-F238E27FC236}">
                <a16:creationId xmlns:a16="http://schemas.microsoft.com/office/drawing/2014/main" id="{A3653247-29DB-5878-EC3E-202CCDEBBDAA}"/>
              </a:ext>
            </a:extLst>
          </p:cNvPr>
          <p:cNvPicPr>
            <a:picLocks noChangeAspect="1"/>
          </p:cNvPicPr>
          <p:nvPr/>
        </p:nvPicPr>
        <p:blipFill>
          <a:blip r:embed="rId2"/>
          <a:stretch>
            <a:fillRect/>
          </a:stretch>
        </p:blipFill>
        <p:spPr>
          <a:xfrm>
            <a:off x="1599849" y="1451190"/>
            <a:ext cx="8272732" cy="4621806"/>
          </a:xfrm>
          <a:prstGeom prst="rect">
            <a:avLst/>
          </a:prstGeom>
        </p:spPr>
      </p:pic>
    </p:spTree>
    <p:extLst>
      <p:ext uri="{BB962C8B-B14F-4D97-AF65-F5344CB8AC3E}">
        <p14:creationId xmlns:p14="http://schemas.microsoft.com/office/powerpoint/2010/main" val="833191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F05DBC7-0E04-5F12-D528-4A7D196033EC}"/>
              </a:ext>
            </a:extLst>
          </p:cNvPr>
          <p:cNvSpPr>
            <a:spLocks noGrp="1"/>
          </p:cNvSpPr>
          <p:nvPr>
            <p:ph type="title"/>
          </p:nvPr>
        </p:nvSpPr>
        <p:spPr/>
        <p:txBody>
          <a:bodyPr/>
          <a:lstStyle/>
          <a:p>
            <a:r>
              <a:rPr lang="en-GB" dirty="0"/>
              <a:t>Feature </a:t>
            </a:r>
            <a:r>
              <a:rPr lang="en-US" dirty="0"/>
              <a:t>Engineering </a:t>
            </a:r>
          </a:p>
        </p:txBody>
      </p:sp>
      <p:sp>
        <p:nvSpPr>
          <p:cNvPr id="4" name="Metin Yer Tutucusu 3">
            <a:extLst>
              <a:ext uri="{FF2B5EF4-FFF2-40B4-BE49-F238E27FC236}">
                <a16:creationId xmlns:a16="http://schemas.microsoft.com/office/drawing/2014/main" id="{84A66B46-90DF-89E8-1685-796B968E2505}"/>
              </a:ext>
            </a:extLst>
          </p:cNvPr>
          <p:cNvSpPr>
            <a:spLocks noGrp="1"/>
          </p:cNvSpPr>
          <p:nvPr>
            <p:ph type="body" sz="quarter" idx="32"/>
          </p:nvPr>
        </p:nvSpPr>
        <p:spPr>
          <a:xfrm>
            <a:off x="1752787" y="4287328"/>
            <a:ext cx="4114799" cy="1250830"/>
          </a:xfrm>
        </p:spPr>
        <p:txBody>
          <a:bodyPr/>
          <a:lstStyle/>
          <a:p>
            <a:r>
              <a:rPr lang="tr-TR" dirty="0"/>
              <a:t>Methods </a:t>
            </a:r>
            <a:r>
              <a:rPr lang="en-US" noProof="1"/>
              <a:t>we</a:t>
            </a:r>
            <a:r>
              <a:rPr lang="tr-TR" dirty="0"/>
              <a:t> Used:</a:t>
            </a:r>
          </a:p>
          <a:p>
            <a:r>
              <a:rPr lang="tr-TR" dirty="0"/>
              <a:t>Data Transformation</a:t>
            </a:r>
          </a:p>
          <a:p>
            <a:r>
              <a:rPr lang="tr-TR" dirty="0"/>
              <a:t>Data Standardization</a:t>
            </a:r>
            <a:endParaRPr lang="en-US" dirty="0"/>
          </a:p>
        </p:txBody>
      </p:sp>
      <p:sp>
        <p:nvSpPr>
          <p:cNvPr id="5" name="İçerik Yer Tutucusu 4">
            <a:extLst>
              <a:ext uri="{FF2B5EF4-FFF2-40B4-BE49-F238E27FC236}">
                <a16:creationId xmlns:a16="http://schemas.microsoft.com/office/drawing/2014/main" id="{B14234D5-96C9-582F-D1A1-B674DCC355F8}"/>
              </a:ext>
            </a:extLst>
          </p:cNvPr>
          <p:cNvSpPr>
            <a:spLocks noGrp="1"/>
          </p:cNvSpPr>
          <p:nvPr>
            <p:ph sz="quarter" idx="35"/>
          </p:nvPr>
        </p:nvSpPr>
        <p:spPr>
          <a:xfrm>
            <a:off x="1692402" y="1828091"/>
            <a:ext cx="8374623" cy="1954237"/>
          </a:xfrm>
        </p:spPr>
        <p:txBody>
          <a:bodyPr/>
          <a:lstStyle/>
          <a:p>
            <a:r>
              <a:rPr lang="en-US" dirty="0"/>
              <a:t>Feature engineering is the process of transforming raw data into a format that boosts the performance of machine learning models. Imagine you're building a model to predict the price of houses. Raw data like street address, number of bedrooms, and square footage might not be enough. Feature engineering helps you extract and create new features that are more relevant and informative for your model. </a:t>
            </a:r>
          </a:p>
          <a:p>
            <a:endParaRPr lang="en-US" dirty="0"/>
          </a:p>
        </p:txBody>
      </p:sp>
      <p:sp>
        <p:nvSpPr>
          <p:cNvPr id="7" name="Alt Bilgi Yer Tutucusu 6">
            <a:extLst>
              <a:ext uri="{FF2B5EF4-FFF2-40B4-BE49-F238E27FC236}">
                <a16:creationId xmlns:a16="http://schemas.microsoft.com/office/drawing/2014/main" id="{B6A1030B-BD17-BB3D-FC02-29C50F01FC21}"/>
              </a:ext>
            </a:extLst>
          </p:cNvPr>
          <p:cNvSpPr>
            <a:spLocks noGrp="1"/>
          </p:cNvSpPr>
          <p:nvPr>
            <p:ph type="ftr" sz="quarter" idx="11"/>
          </p:nvPr>
        </p:nvSpPr>
        <p:spPr/>
        <p:txBody>
          <a:bodyPr/>
          <a:lstStyle/>
          <a:p>
            <a:r>
              <a:rPr lang="en-US"/>
              <a:t>Scientific findings</a:t>
            </a:r>
            <a:endParaRPr lang="en-US" dirty="0"/>
          </a:p>
        </p:txBody>
      </p:sp>
      <p:sp>
        <p:nvSpPr>
          <p:cNvPr id="8" name="Slayt Numarası Yer Tutucusu 7">
            <a:extLst>
              <a:ext uri="{FF2B5EF4-FFF2-40B4-BE49-F238E27FC236}">
                <a16:creationId xmlns:a16="http://schemas.microsoft.com/office/drawing/2014/main" id="{B0819DFB-8898-63B5-1883-49EE4A8BE93A}"/>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1918843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tr-TR" dirty="0"/>
              <a:t>Modals That We Used</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621705" y="3381303"/>
            <a:ext cx="3953594" cy="509671"/>
          </a:xfrm>
        </p:spPr>
        <p:txBody>
          <a:bodyPr/>
          <a:lstStyle/>
          <a:p>
            <a:r>
              <a:rPr lang="tr-TR" dirty="0"/>
              <a:t>Linear Regression</a:t>
            </a:r>
            <a:endParaRPr lang="en-US" dirty="0"/>
          </a:p>
        </p:txBody>
      </p:sp>
      <p:sp>
        <p:nvSpPr>
          <p:cNvPr id="4" name="Text Placeholder 3">
            <a:extLst>
              <a:ext uri="{FF2B5EF4-FFF2-40B4-BE49-F238E27FC236}">
                <a16:creationId xmlns:a16="http://schemas.microsoft.com/office/drawing/2014/main" id="{BDF837F0-12C8-AED0-CCBA-DEE5E6CB61AC}"/>
              </a:ext>
            </a:extLst>
          </p:cNvPr>
          <p:cNvSpPr>
            <a:spLocks noGrp="1"/>
          </p:cNvSpPr>
          <p:nvPr>
            <p:ph type="body" sz="quarter" idx="32"/>
          </p:nvPr>
        </p:nvSpPr>
        <p:spPr>
          <a:xfrm>
            <a:off x="6411104" y="3374480"/>
            <a:ext cx="4282621" cy="523316"/>
          </a:xfrm>
        </p:spPr>
        <p:txBody>
          <a:bodyPr/>
          <a:lstStyle/>
          <a:p>
            <a:r>
              <a:rPr lang="tr-TR" dirty="0"/>
              <a:t>Decision Tree Regression</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2056261" y="1779477"/>
            <a:ext cx="7522234" cy="1325563"/>
          </a:xfrm>
        </p:spPr>
        <p:txBody>
          <a:bodyPr/>
          <a:lstStyle/>
          <a:p>
            <a:r>
              <a:rPr lang="en-US" b="0" i="0" dirty="0">
                <a:effectLst/>
                <a:latin typeface="Trebuchet MS" panose="020B0603020202020204" pitchFamily="34" charset="0"/>
              </a:rPr>
              <a:t>Model training is the heart of the machine learning process, where an algorithm learns from data to make predictions. It's like teaching a student by showing them examples and letting them practice until they can do it themselves</a:t>
            </a:r>
            <a:r>
              <a:rPr lang="tr-TR" b="0" i="0" dirty="0">
                <a:effectLst/>
                <a:latin typeface="Trebuchet MS" panose="020B0603020202020204" pitchFamily="34" charset="0"/>
              </a:rPr>
              <a:t>.</a:t>
            </a:r>
          </a:p>
          <a:p>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tr-TR" dirty="0"/>
              <a:t>House Price Prediction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4138720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tr-TR" dirty="0"/>
              <a:t>Linear Regression</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tr-TR" dirty="0"/>
              <a:t>House Price Prediction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13" name="İçerik Yer Tutucusu 12">
            <a:extLst>
              <a:ext uri="{FF2B5EF4-FFF2-40B4-BE49-F238E27FC236}">
                <a16:creationId xmlns:a16="http://schemas.microsoft.com/office/drawing/2014/main" id="{7E453AC7-6FE5-3339-D2DF-14B5024BD681}"/>
              </a:ext>
            </a:extLst>
          </p:cNvPr>
          <p:cNvSpPr>
            <a:spLocks noGrp="1"/>
          </p:cNvSpPr>
          <p:nvPr>
            <p:ph sz="quarter" idx="35"/>
          </p:nvPr>
        </p:nvSpPr>
        <p:spPr>
          <a:xfrm>
            <a:off x="813006" y="1686086"/>
            <a:ext cx="4434003" cy="3248135"/>
          </a:xfrm>
        </p:spPr>
        <p:txBody>
          <a:bodyPr/>
          <a:lstStyle/>
          <a:p>
            <a:r>
              <a:rPr lang="en-US" sz="1800" dirty="0">
                <a:solidFill>
                  <a:schemeClr val="accent3"/>
                </a:solidFill>
              </a:rPr>
              <a:t>Multiple linear regression is a statistical method used to analyze the relationship between one or more independent variables and a single dependent variable. Unlike single linear regression, which considers only one independent variable, multiple linear regression takes more than one predictor variable into account.</a:t>
            </a:r>
          </a:p>
        </p:txBody>
      </p:sp>
      <p:sp>
        <p:nvSpPr>
          <p:cNvPr id="14" name="Metin kutusu 13">
            <a:extLst>
              <a:ext uri="{FF2B5EF4-FFF2-40B4-BE49-F238E27FC236}">
                <a16:creationId xmlns:a16="http://schemas.microsoft.com/office/drawing/2014/main" id="{91211393-977B-3DCA-BA67-ADCFCDA1E95A}"/>
              </a:ext>
            </a:extLst>
          </p:cNvPr>
          <p:cNvSpPr txBox="1"/>
          <p:nvPr/>
        </p:nvSpPr>
        <p:spPr>
          <a:xfrm>
            <a:off x="1621705" y="3519577"/>
            <a:ext cx="184731" cy="369332"/>
          </a:xfrm>
          <a:prstGeom prst="rect">
            <a:avLst/>
          </a:prstGeom>
          <a:noFill/>
        </p:spPr>
        <p:txBody>
          <a:bodyPr wrap="none" rtlCol="0">
            <a:spAutoFit/>
          </a:bodyPr>
          <a:lstStyle/>
          <a:p>
            <a:endParaRPr lang="en-US" dirty="0"/>
          </a:p>
        </p:txBody>
      </p:sp>
      <p:pic>
        <p:nvPicPr>
          <p:cNvPr id="21" name="Resim 20">
            <a:extLst>
              <a:ext uri="{FF2B5EF4-FFF2-40B4-BE49-F238E27FC236}">
                <a16:creationId xmlns:a16="http://schemas.microsoft.com/office/drawing/2014/main" id="{80B0653F-2F82-4D0E-13D4-7822821ABD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9453" y="1808671"/>
            <a:ext cx="4850767" cy="2539042"/>
          </a:xfrm>
          <a:prstGeom prst="rect">
            <a:avLst/>
          </a:prstGeom>
          <a:noFill/>
          <a:ln>
            <a:noFill/>
          </a:ln>
        </p:spPr>
      </p:pic>
    </p:spTree>
    <p:extLst>
      <p:ext uri="{BB962C8B-B14F-4D97-AF65-F5344CB8AC3E}">
        <p14:creationId xmlns:p14="http://schemas.microsoft.com/office/powerpoint/2010/main" val="3049025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tr-TR" dirty="0"/>
              <a:t>Decision Tree Regression</a:t>
            </a:r>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tr-TR" dirty="0"/>
              <a:t>House Price Prediction</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3" name="İçerik Yer Tutucusu 12">
            <a:extLst>
              <a:ext uri="{FF2B5EF4-FFF2-40B4-BE49-F238E27FC236}">
                <a16:creationId xmlns:a16="http://schemas.microsoft.com/office/drawing/2014/main" id="{7E453AC7-6FE5-3339-D2DF-14B5024BD681}"/>
              </a:ext>
            </a:extLst>
          </p:cNvPr>
          <p:cNvSpPr>
            <a:spLocks noGrp="1"/>
          </p:cNvSpPr>
          <p:nvPr>
            <p:ph sz="quarter" idx="35"/>
          </p:nvPr>
        </p:nvSpPr>
        <p:spPr>
          <a:xfrm>
            <a:off x="813006" y="1686086"/>
            <a:ext cx="4434003" cy="3248135"/>
          </a:xfrm>
        </p:spPr>
        <p:txBody>
          <a:bodyPr/>
          <a:lstStyle/>
          <a:p>
            <a:r>
              <a:rPr lang="en-US" sz="1800" dirty="0">
                <a:solidFill>
                  <a:schemeClr val="accent3"/>
                </a:solidFill>
              </a:rPr>
              <a:t>Decision Tree Regression is a machine learning algorithm used for predicting a continuous target variable based on one or more input features. Unlike classification trees that predict categorical outcomes, decision tree regression models are designed for numeric or continuous predictions.</a:t>
            </a:r>
          </a:p>
        </p:txBody>
      </p:sp>
      <p:sp>
        <p:nvSpPr>
          <p:cNvPr id="14" name="Metin kutusu 13">
            <a:extLst>
              <a:ext uri="{FF2B5EF4-FFF2-40B4-BE49-F238E27FC236}">
                <a16:creationId xmlns:a16="http://schemas.microsoft.com/office/drawing/2014/main" id="{91211393-977B-3DCA-BA67-ADCFCDA1E95A}"/>
              </a:ext>
            </a:extLst>
          </p:cNvPr>
          <p:cNvSpPr txBox="1"/>
          <p:nvPr/>
        </p:nvSpPr>
        <p:spPr>
          <a:xfrm>
            <a:off x="1621705" y="3519577"/>
            <a:ext cx="184731" cy="369332"/>
          </a:xfrm>
          <a:prstGeom prst="rect">
            <a:avLst/>
          </a:prstGeom>
          <a:noFill/>
        </p:spPr>
        <p:txBody>
          <a:bodyPr wrap="none" rtlCol="0">
            <a:spAutoFit/>
          </a:bodyPr>
          <a:lstStyle/>
          <a:p>
            <a:endParaRPr lang="en-US" dirty="0"/>
          </a:p>
        </p:txBody>
      </p:sp>
      <p:pic>
        <p:nvPicPr>
          <p:cNvPr id="3" name="Resim 2">
            <a:extLst>
              <a:ext uri="{FF2B5EF4-FFF2-40B4-BE49-F238E27FC236}">
                <a16:creationId xmlns:a16="http://schemas.microsoft.com/office/drawing/2014/main" id="{B562C508-873F-1A86-CF0A-7E5D0327DD6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00811" y="1803903"/>
            <a:ext cx="4983480" cy="2801620"/>
          </a:xfrm>
          <a:prstGeom prst="rect">
            <a:avLst/>
          </a:prstGeom>
          <a:noFill/>
          <a:ln>
            <a:noFill/>
          </a:ln>
        </p:spPr>
      </p:pic>
    </p:spTree>
    <p:extLst>
      <p:ext uri="{BB962C8B-B14F-4D97-AF65-F5344CB8AC3E}">
        <p14:creationId xmlns:p14="http://schemas.microsoft.com/office/powerpoint/2010/main" val="4257732426"/>
      </p:ext>
    </p:extLst>
  </p:cSld>
  <p:clrMapOvr>
    <a:masterClrMapping/>
  </p:clrMapOvr>
</p:sld>
</file>

<file path=ppt/theme/theme1.xml><?xml version="1.0" encoding="utf-8"?>
<a:theme xmlns:a="http://schemas.openxmlformats.org/drawingml/2006/main" name="Office Teması">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{0E159507-BA17-4174-A2D6-959619D1F9AB}tf11936837_win32</Template>
  <TotalTime>131</TotalTime>
  <Words>796</Words>
  <Application>Microsoft Office PowerPoint</Application>
  <PresentationFormat>Geniş ekran</PresentationFormat>
  <Paragraphs>108</Paragraphs>
  <Slides>18</Slides>
  <Notes>1</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18</vt:i4>
      </vt:variant>
    </vt:vector>
  </HeadingPairs>
  <TitlesOfParts>
    <vt:vector size="26" baseType="lpstr">
      <vt:lpstr>Arial</vt:lpstr>
      <vt:lpstr>Arial Nova</vt:lpstr>
      <vt:lpstr>Biome</vt:lpstr>
      <vt:lpstr>Biome Light</vt:lpstr>
      <vt:lpstr>Calibri</vt:lpstr>
      <vt:lpstr>Segoe UI</vt:lpstr>
      <vt:lpstr>Trebuchet MS</vt:lpstr>
      <vt:lpstr>Office Teması</vt:lpstr>
      <vt:lpstr>MACHINE LEARNING</vt:lpstr>
      <vt:lpstr>What we did in this project – Summary</vt:lpstr>
      <vt:lpstr>Road Map</vt:lpstr>
      <vt:lpstr>Data Set</vt:lpstr>
      <vt:lpstr>Heatmap</vt:lpstr>
      <vt:lpstr>Feature Engineering </vt:lpstr>
      <vt:lpstr>Modals That We Used</vt:lpstr>
      <vt:lpstr>Linear Regression</vt:lpstr>
      <vt:lpstr>Decision Tree Regression</vt:lpstr>
      <vt:lpstr>Results of Linear Regression</vt:lpstr>
      <vt:lpstr>Results of Decision Tree Regression</vt:lpstr>
      <vt:lpstr>Underfitting-Balanced-Overfitting</vt:lpstr>
      <vt:lpstr>How we fixed overfitting?</vt:lpstr>
      <vt:lpstr>Results of Decision Tree Regression After Fixing Overfitting</vt:lpstr>
      <vt:lpstr> Codes</vt:lpstr>
      <vt:lpstr> Codes</vt:lpstr>
      <vt:lpstr>Libraries</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Burak DOĞANAY</dc:creator>
  <cp:lastModifiedBy>Burak DOĞANAY</cp:lastModifiedBy>
  <cp:revision>5</cp:revision>
  <dcterms:created xsi:type="dcterms:W3CDTF">2024-01-03T16:28:59Z</dcterms:created>
  <dcterms:modified xsi:type="dcterms:W3CDTF">2024-05-07T13:13:21Z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